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eg"/>
  <Override PartName="/ppt/media/image10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685" r:id="rId7"/>
  </p:sldMasterIdLst>
  <p:notesMasterIdLst>
    <p:notesMasterId r:id="rId28"/>
  </p:notesMasterIdLst>
  <p:sldIdLst>
    <p:sldId id="6720" r:id="rId8"/>
    <p:sldId id="6705" r:id="rId9"/>
    <p:sldId id="258" r:id="rId10"/>
    <p:sldId id="259" r:id="rId11"/>
    <p:sldId id="6707" r:id="rId12"/>
    <p:sldId id="263" r:id="rId13"/>
    <p:sldId id="264" r:id="rId14"/>
    <p:sldId id="287" r:id="rId15"/>
    <p:sldId id="6713" r:id="rId16"/>
    <p:sldId id="288" r:id="rId17"/>
    <p:sldId id="6665" r:id="rId18"/>
    <p:sldId id="6666" r:id="rId19"/>
    <p:sldId id="6667" r:id="rId20"/>
    <p:sldId id="6668" r:id="rId21"/>
    <p:sldId id="272" r:id="rId22"/>
    <p:sldId id="6673" r:id="rId23"/>
    <p:sldId id="290" r:id="rId24"/>
    <p:sldId id="291" r:id="rId25"/>
    <p:sldId id="6732" r:id="rId26"/>
    <p:sldId id="667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F66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1BE55-FD77-4FA8-93F0-2A8E0D7978F6}" v="1" dt="2024-11-18T16:31:36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9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03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71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01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45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9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9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6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microsoft.com/office/2007/relationships/hdphoto" Target="../media/hdphoto10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microsoft.com/office/2007/relationships/hdphoto" Target="../media/hdphoto9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image" Target="../media/image10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ckshow.com/en-gb/helpdesk-form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snackshow.com/en-gb/practical-information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nackshow.com/en-gb/helpdesk-form.html" TargetMode="External"/><Relationship Id="rId5" Type="http://schemas.openxmlformats.org/officeDocument/2006/relationships/hyperlink" Target="mailto:no-reply@rxglobal.com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4343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COMPANY</a:t>
            </a:r>
            <a:r>
              <a:rPr kumimoji="0" lang="fr-FR" sz="4000" b="1" i="0" u="none" strike="noStrike" kern="0" cap="none" spc="-1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fr-FR" sz="4000" b="1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HUB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4" y="2828925"/>
            <a:ext cx="4724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User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Guide</a:t>
            </a:r>
            <a:r>
              <a:rPr kumimoji="0" lang="fr-FR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Company</a:t>
            </a:r>
            <a:r>
              <a:rPr kumimoji="0" sz="36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Account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Administrators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85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EXHIBITORS CATALOGUE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/>
        </p:blipFill>
        <p:spPr>
          <a:xfrm>
            <a:off x="333921" y="1908525"/>
            <a:ext cx="1814193" cy="1425824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A41C9816-1FB9-3033-6106-03A60B2343E7}"/>
              </a:ext>
            </a:extLst>
          </p:cNvPr>
          <p:cNvSpPr txBox="1"/>
          <p:nvPr/>
        </p:nvSpPr>
        <p:spPr>
          <a:xfrm>
            <a:off x="2592311" y="1911864"/>
            <a:ext cx="882617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Catalogue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 to be visible in the market's printed catalog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aware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 closes several weeks before the market starts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so we recommend registering as soon as possible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Image 5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41BE3CC2-48FC-7E06-E208-D693F2B02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2962112"/>
            <a:ext cx="6368809" cy="38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en-US" sz="2000" dirty="0">
                <a:solidFill>
                  <a:schemeClr val="bg1"/>
                </a:solidFill>
              </a:rPr>
              <a:t>Lead Manager App (ex-</a:t>
            </a:r>
            <a:r>
              <a:rPr lang="en-US" sz="2000" dirty="0" err="1">
                <a:solidFill>
                  <a:schemeClr val="bg1"/>
                </a:solidFill>
              </a:rPr>
              <a:t>Emperia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lang="fr-FR" sz="2000" spc="-65" dirty="0">
                <a:solidFill>
                  <a:schemeClr val="bg1"/>
                </a:solidFill>
              </a:rPr>
              <a:t> 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THE</a:t>
            </a:r>
            <a:r>
              <a:rPr sz="2000" spc="-8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LEAD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GENERATION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SOLUTION</a:t>
            </a:r>
            <a:endParaRPr lang="fr-FR" sz="2400" dirty="0">
              <a:solidFill>
                <a:schemeClr val="bg1"/>
              </a:solidFill>
            </a:endParaRPr>
          </a:p>
          <a:p>
            <a:pPr marL="12700">
              <a:lnSpc>
                <a:spcPts val="331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Mobile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App</a:t>
            </a:r>
            <a:r>
              <a:rPr sz="1800" b="0" i="1" spc="-5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to</a:t>
            </a:r>
            <a:r>
              <a:rPr sz="1800" b="0" i="1" spc="-7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scan</a:t>
            </a:r>
            <a:r>
              <a:rPr sz="1800" b="0" i="1" spc="-4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visitors'</a:t>
            </a:r>
            <a:r>
              <a:rPr sz="1800" b="0" i="1" spc="-5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badge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828" y="4355432"/>
            <a:ext cx="3769776" cy="20803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/>
          <p:nvPr/>
        </p:nvGrpSpPr>
        <p:grpSpPr>
          <a:xfrm>
            <a:off x="7462286" y="2792459"/>
            <a:ext cx="4464318" cy="1366690"/>
            <a:chOff x="912867" y="1209889"/>
            <a:chExt cx="5871971" cy="1999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67" y="1209889"/>
              <a:ext cx="5871971" cy="19522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/>
            <p:nvPr/>
          </p:nvSpPr>
          <p:spPr>
            <a:xfrm>
              <a:off x="5312276" y="2393757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defTabSz="91440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/>
            <p:nvPr/>
          </p:nvSpPr>
          <p:spPr>
            <a:xfrm>
              <a:off x="2436726" y="2458926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/>
            <p:nvPr/>
          </p:nvSpPr>
          <p:spPr>
            <a:xfrm>
              <a:off x="5143363" y="220385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BDF9562-DF9D-4C1C-DDFF-CA8E7D1CA48E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5877499" y="4009330"/>
            <a:ext cx="26621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877499" y="3474521"/>
            <a:ext cx="4929552" cy="4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559869" y="3788313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Download the </a:t>
            </a:r>
            <a:r>
              <a:rPr lang="en-US" b="1" kern="0" dirty="0"/>
              <a:t>Lead Manager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Mobile app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 the App Store or Google Play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559869" y="3252665"/>
            <a:ext cx="3317630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Customize your account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 indicating your company access code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559869" y="4808647"/>
            <a:ext cx="3317630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up to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about your company sent to the visitors you scan at the show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559869" y="5716764"/>
            <a:ext cx="3317630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Add personalized questions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 These will be available on your </a:t>
            </a:r>
            <a:r>
              <a:rPr lang="en-US" b="1" kern="0" dirty="0"/>
              <a:t>Lead Manager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application, so you can easily answer the questions you ask visitors on a recurring basis.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877499" y="5121998"/>
            <a:ext cx="22251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877499" y="6122448"/>
            <a:ext cx="2161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8">
            <a:extLst>
              <a:ext uri="{FF2B5EF4-FFF2-40B4-BE49-F238E27FC236}">
                <a16:creationId xmlns:a16="http://schemas.microsoft.com/office/drawing/2014/main" id="{0D835A9D-4153-7F81-A778-0994BEF53B14}"/>
              </a:ext>
            </a:extLst>
          </p:cNvPr>
          <p:cNvSpPr txBox="1"/>
          <p:nvPr/>
        </p:nvSpPr>
        <p:spPr>
          <a:xfrm>
            <a:off x="2582281" y="1715664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)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mobile app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scan visitors' badges at the exhibition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 contacts and find them in your online report available on your exhibitor dashboard.</a:t>
            </a:r>
            <a:endParaRPr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Image 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600523F-3775-2BB8-2196-99723D3AD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4" t="51737" r="75642" b="2691"/>
          <a:stretch/>
        </p:blipFill>
        <p:spPr>
          <a:xfrm>
            <a:off x="137201" y="1570196"/>
            <a:ext cx="2325907" cy="1858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en-US" sz="2000" dirty="0">
                <a:solidFill>
                  <a:schemeClr val="bg1"/>
                </a:solidFill>
              </a:rPr>
              <a:t>Lead Manager App (ex-</a:t>
            </a:r>
            <a:r>
              <a:rPr lang="en-US" sz="2000" dirty="0" err="1">
                <a:solidFill>
                  <a:schemeClr val="bg1"/>
                </a:solidFill>
              </a:rPr>
              <a:t>Emperia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THE</a:t>
            </a:r>
            <a:r>
              <a:rPr sz="2000" spc="-8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LEAD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GENERATION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SOLUTION</a:t>
            </a:r>
            <a:endParaRPr lang="fr-FR" sz="2400" dirty="0">
              <a:solidFill>
                <a:schemeClr val="bg1"/>
              </a:solidFill>
            </a:endParaRPr>
          </a:p>
          <a:p>
            <a:pPr marL="12700">
              <a:lnSpc>
                <a:spcPts val="330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Download</a:t>
            </a:r>
            <a:r>
              <a:rPr sz="1800" b="0" i="1" spc="-9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10" dirty="0">
                <a:solidFill>
                  <a:schemeClr val="bg1"/>
                </a:solidFill>
                <a:latin typeface="Montserrat"/>
                <a:cs typeface="Montserrat"/>
              </a:rPr>
              <a:t>leads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2941" y="5363651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Download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list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600" b="1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scanned</a:t>
            </a:r>
            <a:r>
              <a:rPr kumimoji="0" lang="fr-FR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report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available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.csv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.xlsx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format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FB0E6C-D75C-38FA-6DC6-39BC7B490731}"/>
              </a:ext>
            </a:extLst>
          </p:cNvPr>
          <p:cNvSpPr txBox="1"/>
          <p:nvPr/>
        </p:nvSpPr>
        <p:spPr>
          <a:xfrm>
            <a:off x="2643093" y="1995414"/>
            <a:ext cx="9408833" cy="101142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during the fair or at its conclusion, you 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visitors who have been scanned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all your collaborators.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At the end of the fair, individuals who have been scanned will </a:t>
            </a:r>
            <a:r>
              <a:rPr lang="en-US" sz="1400" b="1" dirty="0">
                <a:solidFill>
                  <a:schemeClr val="tx1"/>
                </a:solidFill>
              </a:rPr>
              <a:t>receive the documents you have uploaded in the Lead Manager App menu of your exhibitor space,</a:t>
            </a:r>
            <a:r>
              <a:rPr lang="en-US" sz="1400" dirty="0">
                <a:solidFill>
                  <a:schemeClr val="tx1"/>
                </a:solidFill>
              </a:rPr>
              <a:t> as well as your contact details.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5C47E4A-AD9F-42B9-01FB-24D31D0F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1" t="50864" r="75419" b="2755"/>
          <a:stretch/>
        </p:blipFill>
        <p:spPr>
          <a:xfrm>
            <a:off x="140074" y="1818665"/>
            <a:ext cx="2290847" cy="1891818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8DEBFE1-E4E3-207E-161B-E5204F31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88" y="3214434"/>
            <a:ext cx="7586382" cy="1897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322" y="4018248"/>
            <a:ext cx="5105276" cy="2347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7492124" y="4286205"/>
            <a:ext cx="990890" cy="257422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8109446" y="4717461"/>
            <a:ext cx="1375559" cy="39673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</p:cNvCxnSpPr>
          <p:nvPr/>
        </p:nvCxnSpPr>
        <p:spPr>
          <a:xfrm>
            <a:off x="5934686" y="4978245"/>
            <a:ext cx="21957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C62748-2A1E-C760-6E1A-CC01986B7F63}"/>
              </a:ext>
            </a:extLst>
          </p:cNvPr>
          <p:cNvCxnSpPr>
            <a:cxnSpLocks/>
          </p:cNvCxnSpPr>
          <p:nvPr/>
        </p:nvCxnSpPr>
        <p:spPr>
          <a:xfrm>
            <a:off x="5808330" y="4434669"/>
            <a:ext cx="16413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3872704" y="4213651"/>
            <a:ext cx="2072199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 here if you want to create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single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3872704" y="4859373"/>
            <a:ext cx="2061982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 this template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multiple delegates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at the same time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49AF15AB-FFA6-E13C-2CE5-E54EF57F43C5}"/>
              </a:ext>
            </a:extLst>
          </p:cNvPr>
          <p:cNvSpPr>
            <a:spLocks/>
          </p:cNvSpPr>
          <p:nvPr/>
        </p:nvSpPr>
        <p:spPr>
          <a:xfrm>
            <a:off x="2249810" y="4368747"/>
            <a:ext cx="2166620" cy="1804035"/>
          </a:xfrm>
          <a:custGeom>
            <a:avLst/>
            <a:gdLst/>
            <a:ahLst/>
            <a:cxnLst/>
            <a:rect l="l" t="t" r="r" b="b"/>
            <a:pathLst>
              <a:path w="2166620" h="1804035">
                <a:moveTo>
                  <a:pt x="0" y="0"/>
                </a:moveTo>
                <a:lnTo>
                  <a:pt x="2166366" y="0"/>
                </a:lnTo>
                <a:lnTo>
                  <a:pt x="2166366" y="1803653"/>
                </a:lnTo>
                <a:lnTo>
                  <a:pt x="0" y="1803653"/>
                </a:lnTo>
                <a:lnTo>
                  <a:pt x="0" y="0"/>
                </a:lnTo>
                <a:close/>
              </a:path>
            </a:pathLst>
          </a:custGeom>
          <a:ln w="19049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180FD4-C940-CCBA-F357-3497CB35C6BE}"/>
              </a:ext>
            </a:extLst>
          </p:cNvPr>
          <p:cNvCxnSpPr>
            <a:cxnSpLocks/>
          </p:cNvCxnSpPr>
          <p:nvPr/>
        </p:nvCxnSpPr>
        <p:spPr>
          <a:xfrm>
            <a:off x="1129217" y="2940566"/>
            <a:ext cx="0" cy="608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ject 9">
            <a:extLst>
              <a:ext uri="{FF2B5EF4-FFF2-40B4-BE49-F238E27FC236}">
                <a16:creationId xmlns:a16="http://schemas.microsoft.com/office/drawing/2014/main" id="{E7D48F70-43FC-379B-7EA6-059AD45B13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04" y="1561279"/>
            <a:ext cx="1739023" cy="13773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4648528-A4E8-E9F6-D630-9FD3FB16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9" y="3625815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7C1CE36A-6A9F-4E9B-DDFE-C54F6033B750}"/>
              </a:ext>
            </a:extLst>
          </p:cNvPr>
          <p:cNvSpPr/>
          <p:nvPr/>
        </p:nvSpPr>
        <p:spPr>
          <a:xfrm>
            <a:off x="254509" y="3549037"/>
            <a:ext cx="2789172" cy="5782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64A8DD-A803-9127-F133-FE086A4AE372}"/>
              </a:ext>
            </a:extLst>
          </p:cNvPr>
          <p:cNvSpPr txBox="1"/>
          <p:nvPr/>
        </p:nvSpPr>
        <p:spPr>
          <a:xfrm>
            <a:off x="254508" y="4283376"/>
            <a:ext cx="2572771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 :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Allocate badges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 badges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27D1A3-8E2D-402F-B050-0684EBF4A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322" y="3613553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4">
            <a:extLst>
              <a:ext uri="{FF2B5EF4-FFF2-40B4-BE49-F238E27FC236}">
                <a16:creationId xmlns:a16="http://schemas.microsoft.com/office/drawing/2014/main" id="{084F0052-B77B-44E8-91E6-317431A94090}"/>
              </a:ext>
            </a:extLst>
          </p:cNvPr>
          <p:cNvSpPr/>
          <p:nvPr/>
        </p:nvSpPr>
        <p:spPr>
          <a:xfrm>
            <a:off x="6622162" y="3625928"/>
            <a:ext cx="1562447" cy="42471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754FAE-1E27-E79E-3284-5F2027AC1C61}"/>
              </a:ext>
            </a:extLst>
          </p:cNvPr>
          <p:cNvCxnSpPr>
            <a:cxnSpLocks/>
          </p:cNvCxnSpPr>
          <p:nvPr/>
        </p:nvCxnSpPr>
        <p:spPr>
          <a:xfrm>
            <a:off x="3009319" y="3788318"/>
            <a:ext cx="3612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98F3A-956B-1A47-888D-0F96E37F9F15}"/>
              </a:ext>
            </a:extLst>
          </p:cNvPr>
          <p:cNvSpPr txBox="1">
            <a:spLocks/>
          </p:cNvSpPr>
          <p:nvPr/>
        </p:nvSpPr>
        <p:spPr>
          <a:xfrm>
            <a:off x="2249810" y="1475727"/>
            <a:ext cx="962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badges provide access to the fair before the opening hours for visitors and during the setup and dismantling days.</a:t>
            </a:r>
          </a:p>
          <a:p>
            <a:endParaRPr lang="en-US" sz="16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Allocate Badges section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you to add one or more badges for your colleagues</a:t>
            </a:r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6DD5D0-0A7E-FB7A-561A-591231175770}"/>
              </a:ext>
            </a:extLst>
          </p:cNvPr>
          <p:cNvGrpSpPr/>
          <p:nvPr/>
        </p:nvGrpSpPr>
        <p:grpSpPr>
          <a:xfrm>
            <a:off x="2141356" y="3131774"/>
            <a:ext cx="6740081" cy="3137596"/>
            <a:chOff x="2943802" y="3733800"/>
            <a:chExt cx="6048743" cy="2447531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D2684EC9-012F-CEE1-4861-00ABE4582CEF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802" y="3733800"/>
              <a:ext cx="6048743" cy="24475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ject 4"/>
            <p:cNvPicPr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 t="72346" r="82086"/>
            <a:stretch/>
          </p:blipFill>
          <p:spPr>
            <a:xfrm>
              <a:off x="2946655" y="5500773"/>
              <a:ext cx="1083564" cy="67683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126832" y="5282501"/>
            <a:ext cx="415632" cy="460221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7441" y="3583758"/>
            <a:ext cx="1447800" cy="551965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9035" y="5308382"/>
            <a:ext cx="826135" cy="434340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 flipV="1">
            <a:off x="1759536" y="3954763"/>
            <a:ext cx="1295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442209" y="5419548"/>
            <a:ext cx="15556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8466841" y="3215867"/>
            <a:ext cx="1102701" cy="2092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54508" y="5090140"/>
            <a:ext cx="163779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payment status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 the badge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569542" y="2994849"/>
            <a:ext cx="219325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Get and print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badges using this button.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59231" y="4073871"/>
            <a:ext cx="166903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exhibitor badges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you have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uploaded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F21FDBA-F939-16E0-7A9B-D9A72A5BC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DBF20833-F936-CBBE-7B5E-5DE549E02F2D}"/>
              </a:ext>
            </a:extLst>
          </p:cNvPr>
          <p:cNvSpPr txBox="1"/>
          <p:nvPr/>
        </p:nvSpPr>
        <p:spPr>
          <a:xfrm>
            <a:off x="2141356" y="1608414"/>
            <a:ext cx="96214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Badges are 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for download and printing 15 days before the show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However, you must have properly completed your profile in its entirety in advance in order to access your badge.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6B201FF-A853-38EC-B19B-F8BFB92EE9FB}"/>
              </a:ext>
            </a:extLst>
          </p:cNvPr>
          <p:cNvSpPr/>
          <p:nvPr/>
        </p:nvSpPr>
        <p:spPr>
          <a:xfrm>
            <a:off x="8419499" y="5742722"/>
            <a:ext cx="396240" cy="37084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351C7BC-B70B-F41C-D481-E95C3804C217}"/>
              </a:ext>
            </a:extLst>
          </p:cNvPr>
          <p:cNvCxnSpPr>
            <a:cxnSpLocks/>
          </p:cNvCxnSpPr>
          <p:nvPr/>
        </p:nvCxnSpPr>
        <p:spPr>
          <a:xfrm flipH="1">
            <a:off x="8861581" y="5918637"/>
            <a:ext cx="707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E832676-E892-19A2-4548-C7780EA26F6C}"/>
              </a:ext>
            </a:extLst>
          </p:cNvPr>
          <p:cNvSpPr txBox="1"/>
          <p:nvPr/>
        </p:nvSpPr>
        <p:spPr>
          <a:xfrm>
            <a:off x="9569542" y="5083892"/>
            <a:ext cx="2193251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 can modify them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(with the exception of the email address). If you modify the badge, you will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need to re-print as the previous one will no longer be valid.</a:t>
            </a:r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371B1088-EED7-20DE-487F-4433301E20D9}"/>
              </a:ext>
            </a:extLst>
          </p:cNvPr>
          <p:cNvPicPr/>
          <p:nvPr/>
        </p:nvPicPr>
        <p:blipFill rotWithShape="1">
          <a:blip r:embed="rId6" cstate="print"/>
          <a:srcRect r="50000"/>
          <a:stretch/>
        </p:blipFill>
        <p:spPr>
          <a:xfrm>
            <a:off x="10246599" y="3614752"/>
            <a:ext cx="839135" cy="1180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CA30D574-92D3-3FC0-8EC7-BC50EB52E6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71" y="1673179"/>
            <a:ext cx="1465750" cy="1160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7687" y="3138671"/>
            <a:ext cx="6601523" cy="881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0758" y="5315752"/>
            <a:ext cx="70104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2999554" y="3337352"/>
            <a:ext cx="2022331" cy="353503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6929" y="3167336"/>
            <a:ext cx="1609729" cy="529515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INVITE</a:t>
            </a:r>
            <a:r>
              <a:rPr sz="2400" spc="-7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8582" y="4403987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button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582" y="4663067"/>
            <a:ext cx="331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</a:t>
            </a:r>
            <a:r>
              <a:rPr kumimoji="0" sz="120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200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your</a:t>
            </a:r>
            <a:r>
              <a:rPr kumimoji="0" sz="1200" b="1" i="0" u="none" strike="noStrike" kern="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umbrellas</a:t>
            </a:r>
            <a:r>
              <a:rPr kumimoji="0" sz="12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affiliates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582" y="4845948"/>
            <a:ext cx="1426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200" b="1" i="0" u="none" strike="noStrike" kern="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13248" y="4395875"/>
            <a:ext cx="322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1200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20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sz="1200" b="1" i="0" u="none" strike="noStrike" kern="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clicked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not</a:t>
            </a:r>
            <a:r>
              <a:rPr kumimoji="0" sz="1200" b="1" i="0" u="none" strike="noStrike" kern="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</a:t>
            </a:r>
            <a:r>
              <a:rPr kumimoji="0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 flipV="1">
            <a:off x="6984146" y="3101158"/>
            <a:ext cx="472775" cy="614129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06687" y="2269054"/>
            <a:ext cx="272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5621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</a:t>
            </a:r>
            <a:r>
              <a:rPr kumimoji="0" sz="1200" b="0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registrations available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</p:cNvCxnSpPr>
          <p:nvPr/>
        </p:nvCxnSpPr>
        <p:spPr>
          <a:xfrm flipH="1" flipV="1">
            <a:off x="7456921" y="3627081"/>
            <a:ext cx="2001081" cy="8445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 flipV="1">
            <a:off x="3557638" y="5658652"/>
            <a:ext cx="72312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45691" y="3627081"/>
            <a:ext cx="1237819" cy="719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</p:cNvCxnSpPr>
          <p:nvPr/>
        </p:nvCxnSpPr>
        <p:spPr>
          <a:xfrm flipH="1">
            <a:off x="6743700" y="2505178"/>
            <a:ext cx="2564771" cy="698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413241" y="2400689"/>
            <a:ext cx="2438400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registrations available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506209" y="4101604"/>
            <a:ext cx="2082787" cy="813043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who have clicked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 link but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not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the registration.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743" y="4346472"/>
            <a:ext cx="3223895" cy="70364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 the link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using the button copy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this link to the people you would like to invite to the </a:t>
            </a:r>
            <a:r>
              <a:rPr lang="en-US" kern="0" dirty="0"/>
              <a:t>show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743" y="5430269"/>
            <a:ext cx="3223895" cy="4567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find the list of people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registered with your personalized link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below</a:t>
            </a: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E211F7D4-E52E-11FC-FD17-F10D302962F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921" y="1675177"/>
            <a:ext cx="1536192" cy="12801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object 4">
            <a:extLst>
              <a:ext uri="{FF2B5EF4-FFF2-40B4-BE49-F238E27FC236}">
                <a16:creationId xmlns:a16="http://schemas.microsoft.com/office/drawing/2014/main" id="{F8EC1D62-ECDD-9434-AD10-D8CE2342E5CA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37094" r="67091" b="49033"/>
          <a:stretch/>
        </p:blipFill>
        <p:spPr>
          <a:xfrm>
            <a:off x="3165475" y="3462337"/>
            <a:ext cx="1284605" cy="122238"/>
          </a:xfrm>
          <a:prstGeom prst="rect">
            <a:avLst/>
          </a:prstGeom>
          <a:effectLst/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F354ADDD-537B-D636-9AAC-BB1510CD8523}"/>
              </a:ext>
            </a:extLst>
          </p:cNvPr>
          <p:cNvSpPr txBox="1"/>
          <p:nvPr/>
        </p:nvSpPr>
        <p:spPr>
          <a:xfrm>
            <a:off x="2143206" y="1607682"/>
            <a:ext cx="724447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 your contacts to visit you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The generated badge is a valid visitor badge from the opening of the exhibition.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not use this feature to create exhibitor badges.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1D36B-62F7-1ED8-FE85-5BC4454B4A5C}"/>
              </a:ext>
            </a:extLst>
          </p:cNvPr>
          <p:cNvSpPr/>
          <p:nvPr/>
        </p:nvSpPr>
        <p:spPr>
          <a:xfrm>
            <a:off x="4710513" y="3690855"/>
            <a:ext cx="1635968" cy="328981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E11717A-243B-6B72-8C12-10A946DC3954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557638" y="4019836"/>
            <a:ext cx="1847992" cy="1638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800" y="4047302"/>
            <a:ext cx="2315752" cy="2427345"/>
          </a:xfrm>
          <a:prstGeom prst="rect">
            <a:avLst/>
          </a:prstGeom>
          <a:ln>
            <a:noFill/>
          </a:ln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12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DASHBOARD</a:t>
            </a:r>
            <a:r>
              <a:rPr sz="2400" spc="-1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42E26F6F-BD46-3B0B-93F9-64ED05EE8570}"/>
              </a:ext>
            </a:extLst>
          </p:cNvPr>
          <p:cNvSpPr txBox="1"/>
          <p:nvPr/>
        </p:nvSpPr>
        <p:spPr>
          <a:xfrm>
            <a:off x="2311401" y="1663887"/>
            <a:ext cx="9107080" cy="278473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Dashboard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a wealth of data regarding your performance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dashboard synthesizes your leads generated during the show 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lang="en-US" sz="16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A large amount of data is available to help you understand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typology of your leads, your strengths, and areas for improvement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your next exhibition.</a:t>
            </a:r>
            <a:endParaRPr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 pro version also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 yourself with your competitors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only becomes accessible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 days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the show.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66DF538E-B460-8DE5-B129-71106BA21D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21" y="1663887"/>
            <a:ext cx="1786979" cy="1561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PREPARE MY STAND</a:t>
            </a:r>
            <a:endParaRPr sz="2400" spc="-10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18831" y="1801337"/>
            <a:ext cx="56388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find all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information and documents you need to prepare your stand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(stand packages, regulations and procedures, additional services...)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1600200"/>
            <a:ext cx="3445512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883505" y="1487011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7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DECLARE MY SERVICE PROVIDERS</a:t>
            </a:r>
            <a:endParaRPr sz="2400" spc="-10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57063" y="2286000"/>
            <a:ext cx="6316759" cy="1557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942760" y="3874134"/>
            <a:ext cx="492366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declare the </a:t>
            </a:r>
            <a:r>
              <a:rPr lang="en-US" b="1" kern="0" dirty="0"/>
              <a:t>supplier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 who will be working on your stand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market. This declaration is mandatory and should be made as early as possible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822" y="1653579"/>
            <a:ext cx="1910286" cy="43801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D726EB-D7B7-5724-8250-61934F1FC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D09A41-2161-DF82-E396-42F43C7CF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/>
          <a:stretch/>
        </p:blipFill>
        <p:spPr>
          <a:xfrm>
            <a:off x="977365" y="2568539"/>
            <a:ext cx="2342671" cy="3294860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DD2AFF-DE24-2ED9-F855-C62023A971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 b="90905"/>
          <a:stretch/>
        </p:blipFill>
        <p:spPr>
          <a:xfrm>
            <a:off x="1008848" y="1562474"/>
            <a:ext cx="2342671" cy="299663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AD92DF-E780-A902-F38D-93535ED6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82" y="1981199"/>
            <a:ext cx="2374154" cy="489385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C5151DDE-C2A2-5966-9D67-CE21E3C16282}"/>
              </a:ext>
            </a:extLst>
          </p:cNvPr>
          <p:cNvSpPr>
            <a:spLocks/>
          </p:cNvSpPr>
          <p:nvPr/>
        </p:nvSpPr>
        <p:spPr>
          <a:xfrm>
            <a:off x="945882" y="1928452"/>
            <a:ext cx="2411181" cy="587339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6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4284A-37ED-6815-E29B-890007E6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39A6CC5-0D76-1639-13F6-681472E4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55" b="3390"/>
          <a:stretch/>
        </p:blipFill>
        <p:spPr>
          <a:xfrm>
            <a:off x="607348" y="1826580"/>
            <a:ext cx="2600688" cy="281537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5D99FBC-14D9-DF9B-861C-D2DB4E1D6F2D}"/>
              </a:ext>
            </a:extLst>
          </p:cNvPr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A18A0CE-3CC2-A61A-D03B-70D38AF9E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55" y="198361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MAKE YOUR SHOW A SUCCESS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DF888E-0F8C-9DF2-3AD3-878060FEBAC5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>
            <a:off x="3208036" y="3234267"/>
            <a:ext cx="6010337" cy="21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3B7481-396C-2218-2A96-0F3469981043}"/>
              </a:ext>
            </a:extLst>
          </p:cNvPr>
          <p:cNvSpPr txBox="1"/>
          <p:nvPr/>
        </p:nvSpPr>
        <p:spPr>
          <a:xfrm>
            <a:off x="4164270" y="3506830"/>
            <a:ext cx="4097867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you'll find all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tools and best practices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need to make your show a success!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82A1A5-9889-60F7-C163-A25CCF0C1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8373" y="1826580"/>
            <a:ext cx="2598139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CCA091F-1F45-9EF9-87FB-E87C31CC1418}"/>
              </a:ext>
            </a:extLst>
          </p:cNvPr>
          <p:cNvSpPr>
            <a:spLocks/>
          </p:cNvSpPr>
          <p:nvPr/>
        </p:nvSpPr>
        <p:spPr>
          <a:xfrm>
            <a:off x="607348" y="2989575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A0CD4-E0AE-A7C7-4D83-EF85A8290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1826580"/>
            <a:ext cx="2600688" cy="1065490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86656F-6773-89F5-D6F1-7441449489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3562404"/>
            <a:ext cx="2600688" cy="1065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13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06404"/>
            <a:ext cx="6532284" cy="432233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Glossary</a:t>
            </a:r>
            <a:endParaRPr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Log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into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company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account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Homepage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of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hub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Edit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my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profile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Sharers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Endowment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Exhibitors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 catalogue</a:t>
            </a:r>
            <a:endParaRPr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Lead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Generation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Solution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Manage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your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company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badges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Invite manager</a:t>
            </a:r>
            <a:endParaRPr lang="fr-FR" sz="14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Your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dashboard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analytics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My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 stand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Register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my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5" action="ppaction://hlinksldjump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5" action="ppaction://hlinksldjump"/>
              </a:rPr>
              <a:t>supplier</a:t>
            </a:r>
            <a:endParaRPr lang="fr-FR" sz="1400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Make</a:t>
            </a:r>
            <a:r>
              <a:rPr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 </a:t>
            </a:r>
            <a:r>
              <a:rPr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your</a:t>
            </a:r>
            <a:r>
              <a:rPr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 show a </a:t>
            </a:r>
            <a:r>
              <a:rPr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success</a:t>
            </a:r>
            <a:endParaRPr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Need </a:t>
            </a: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any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 assistance?</a:t>
            </a:r>
            <a:endParaRPr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TABLE OF CONTENTS</a:t>
            </a:r>
            <a:endParaRPr sz="2400"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4229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sz="2400" spc="-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sz="2400" spc="-1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ASSISTANCE?</a:t>
            </a:r>
            <a:endParaRPr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235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9am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6pm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CET.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By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sz="2400" b="0" i="0" u="sng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329660"/>
            <a:ext cx="4320000" cy="295016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Companies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officially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attached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holder,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often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purpose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marketing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sales.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monitor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statistics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indent="-287020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prstClr val="black"/>
                </a:solidFill>
                <a:latin typeface="Arial"/>
                <a:cs typeface="Arial"/>
              </a:rPr>
              <a:t>Lead Manager App 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n-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site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lead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capture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</a:t>
            </a:r>
            <a:r>
              <a:rPr lang="en-US" sz="1400" b="1" kern="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Arial"/>
                <a:cs typeface="Arial"/>
              </a:rPr>
              <a:t>app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exhibitors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 scan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visitors'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badges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contacts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fr-FR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21051B0-3A93-F2CD-B5A2-7C3E394F1AC2}"/>
              </a:ext>
            </a:extLst>
          </p:cNvPr>
          <p:cNvSpPr txBox="1"/>
          <p:nvPr/>
        </p:nvSpPr>
        <p:spPr>
          <a:xfrm>
            <a:off x="7338600" y="2329660"/>
            <a:ext cx="4320000" cy="19832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prepare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page,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</a:t>
            </a:r>
            <a:r>
              <a:rPr kumimoji="0" sz="14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App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 lead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notifications,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register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exhibitor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delegates,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invite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added,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(unlimited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additional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HOW</a:t>
            </a:r>
            <a:r>
              <a:rPr sz="2400" spc="-7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LOG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IN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7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SPACE</a:t>
            </a:r>
            <a:r>
              <a:rPr lang="fr-FR" sz="2400" spc="-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620000" y="18569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t="15356"/>
            <a:stretch/>
          </p:blipFill>
          <p:spPr>
            <a:xfrm>
              <a:off x="2173223" y="3194503"/>
              <a:ext cx="3538727" cy="1323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</p:cNvCxnSpPr>
          <p:nvPr/>
        </p:nvCxnSpPr>
        <p:spPr>
          <a:xfrm flipV="1">
            <a:off x="2743200" y="3429000"/>
            <a:ext cx="4927852" cy="8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668881" y="2961761"/>
            <a:ext cx="1938172" cy="934478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received</a:t>
            </a:r>
            <a:r>
              <a:rPr kumimoji="0" lang="en-US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lang="en-US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email</a:t>
            </a:r>
            <a:r>
              <a:rPr kumimoji="0" lang="en-US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personalize</a:t>
            </a:r>
            <a:r>
              <a:rPr kumimoji="0" lang="en-US" sz="14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password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6B2D15B-36C5-8114-BA40-13EA5B6D731A}"/>
              </a:ext>
            </a:extLst>
          </p:cNvPr>
          <p:cNvSpPr txBox="1"/>
          <p:nvPr/>
        </p:nvSpPr>
        <p:spPr>
          <a:xfrm>
            <a:off x="263653" y="1541998"/>
            <a:ext cx="6908672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participation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confirmed,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RX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no-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reply@rxglobal.com</a:t>
            </a:r>
            <a:endParaRPr lang="fr-FR" sz="1600" b="1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link is active for 30 days from receipt of the email.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you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exceed this deadline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if you have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received the email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check your spam), contact our customer service.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Help</a:t>
            </a:r>
            <a:r>
              <a:rPr kumimoji="0" sz="1600" b="1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sz="1600" b="1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Desk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230" y="3277532"/>
            <a:ext cx="4581533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948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HOMEPAGE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OF</a:t>
            </a:r>
            <a:r>
              <a:rPr sz="2400" spc="-10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85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HUB</a:t>
            </a:r>
          </a:p>
        </p:txBody>
      </p:sp>
      <p:sp>
        <p:nvSpPr>
          <p:cNvPr id="32" name="object 32"/>
          <p:cNvSpPr/>
          <p:nvPr/>
        </p:nvSpPr>
        <p:spPr>
          <a:xfrm>
            <a:off x="3191654" y="22038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796609"/>
            <a:ext cx="3389082" cy="983033"/>
            <a:chOff x="771144" y="1345692"/>
            <a:chExt cx="5420855" cy="1210055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1345692"/>
              <a:ext cx="5420855" cy="121005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463449" y="2231965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915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876999"/>
            <a:ext cx="2394907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are the details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each section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of your Company Hub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1318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120009"/>
            <a:ext cx="2807365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you will find the name of your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package type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367918" y="1982813"/>
            <a:ext cx="2020474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lang="en-US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312428" y="18669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405113"/>
            <a:ext cx="309060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 will find here a list of additional resources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complete your preparation for the show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4020268"/>
            <a:ext cx="1469338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39" y="1639016"/>
            <a:ext cx="1440000" cy="1270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22" y="4100846"/>
            <a:ext cx="2376279" cy="95941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283002" y="2525685"/>
            <a:ext cx="2135479" cy="3704776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2858682" y="4644532"/>
            <a:ext cx="62726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333921" y="4775199"/>
            <a:ext cx="2020473" cy="285057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333921" y="5265206"/>
            <a:ext cx="2376279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Profile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 Administrators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E795A42-E282-9357-7CD5-30353F7F25C2}"/>
              </a:ext>
            </a:extLst>
          </p:cNvPr>
          <p:cNvSpPr txBox="1"/>
          <p:nvPr/>
        </p:nvSpPr>
        <p:spPr>
          <a:xfrm>
            <a:off x="2127060" y="1639016"/>
            <a:ext cx="8205333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managing/adding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administrators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fr-FR" sz="1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l"/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Complete all the elements that will be used for:</a:t>
            </a:r>
          </a:p>
          <a:p>
            <a:pPr algn="l"/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listing on the fair's website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search engine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recommendation to visitors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who pre-register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3525965" y="5265205"/>
            <a:ext cx="4938052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 section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modify your company's information</a:t>
            </a:r>
            <a:endParaRPr lang="en-US" kern="0" dirty="0">
              <a:solidFill>
                <a:schemeClr val="bg1"/>
              </a:solidFill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your company profile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as many details as possible !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description, cover image...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 your business opportunities!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6503D6-498C-B13E-911E-56EB15103A2B}"/>
              </a:ext>
            </a:extLst>
          </p:cNvPr>
          <p:cNvCxnSpPr>
            <a:cxnSpLocks/>
          </p:cNvCxnSpPr>
          <p:nvPr/>
        </p:nvCxnSpPr>
        <p:spPr>
          <a:xfrm>
            <a:off x="1016000" y="2909555"/>
            <a:ext cx="0" cy="1065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-</a:t>
            </a:r>
            <a:r>
              <a:rPr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5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ADMINISTRATOR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TAB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15204" y="2785278"/>
            <a:ext cx="6133681" cy="2665475"/>
            <a:chOff x="5775329" y="1832580"/>
            <a:chExt cx="6133681" cy="2665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329" y="1832580"/>
              <a:ext cx="6133681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131813" y="3066502"/>
              <a:ext cx="2977757" cy="804585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779641" y="3749979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01649" y="5106214"/>
            <a:ext cx="1172872" cy="344539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4323" y="3695898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5370021" y="3536930"/>
            <a:ext cx="445183" cy="2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</p:cNvCxnSpPr>
          <p:nvPr/>
        </p:nvCxnSpPr>
        <p:spPr>
          <a:xfrm>
            <a:off x="5370021" y="5305694"/>
            <a:ext cx="445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4277" y="4961840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654179" y="4961454"/>
            <a:ext cx="2715842" cy="62837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activation email to the company page (in case your colleague did not receive it)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654179" y="3091936"/>
            <a:ext cx="2715842" cy="88998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add any of your colleagues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have access to the company page full set up.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will receive an activation email.</a:t>
            </a:r>
          </a:p>
        </p:txBody>
      </p:sp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 rotWithShape="1">
          <a:blip r:embed="rId6" cstate="print"/>
          <a:srcRect r="7732"/>
          <a:stretch/>
        </p:blipFill>
        <p:spPr>
          <a:xfrm>
            <a:off x="333921" y="3928676"/>
            <a:ext cx="1861517" cy="1202228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085325" y="2980886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1069349" y="4767771"/>
            <a:ext cx="864058" cy="3873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5204" y="3352381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5462" y="5782777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your company admins list at anytime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8AB1DA-6415-BEB4-4812-BA1B41011032}"/>
              </a:ext>
            </a:extLst>
          </p:cNvPr>
          <p:cNvSpPr txBox="1"/>
          <p:nvPr/>
        </p:nvSpPr>
        <p:spPr>
          <a:xfrm>
            <a:off x="2070100" y="1600222"/>
            <a:ext cx="9244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administrators are individuals from your company who require access to the exhibitor space. Secondary administrators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have the same access as the primary administrator.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828" y="1600337"/>
            <a:ext cx="1513041" cy="1309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SHARERS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1"/>
          <a:stretch/>
        </p:blipFill>
        <p:spPr>
          <a:xfrm>
            <a:off x="2930001" y="3971639"/>
            <a:ext cx="6876593" cy="214786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441845" y="5158727"/>
            <a:ext cx="770034" cy="3837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83244" y="5239177"/>
            <a:ext cx="19881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211879" y="5347323"/>
            <a:ext cx="1847060" cy="32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387328" y="4925826"/>
            <a:ext cx="1895916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Activate or deactivate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company hub for your sharers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09028" y="4731140"/>
            <a:ext cx="1686054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the location of your booth is displayed, which cannot be modified, 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the sharer will also be placed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4338121" y="4734966"/>
            <a:ext cx="883181" cy="8475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</p:cNvCxnSpPr>
          <p:nvPr/>
        </p:nvCxnSpPr>
        <p:spPr>
          <a:xfrm flipH="1">
            <a:off x="5139289" y="3321501"/>
            <a:ext cx="1304625" cy="739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</p:cNvCxnSpPr>
          <p:nvPr/>
        </p:nvCxnSpPr>
        <p:spPr>
          <a:xfrm>
            <a:off x="6443914" y="3321501"/>
            <a:ext cx="997931" cy="672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69211B94-DBFC-EAA4-9164-0C73476E8F6A}"/>
              </a:ext>
            </a:extLst>
          </p:cNvPr>
          <p:cNvSpPr txBox="1"/>
          <p:nvPr/>
        </p:nvSpPr>
        <p:spPr>
          <a:xfrm>
            <a:off x="2390775" y="1685824"/>
            <a:ext cx="93287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section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 and manage your sharers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enabling them to access their own space and prepare for the market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A204A04-2ED7-6524-AE74-26AA6EB9E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/>
        </p:blipFill>
        <p:spPr>
          <a:xfrm>
            <a:off x="387328" y="1685824"/>
            <a:ext cx="1690478" cy="1328593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119035" y="2936060"/>
            <a:ext cx="4649758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can find the number of sharers you have, as well as the types of available packs.</a:t>
            </a:r>
          </a:p>
        </p:txBody>
      </p:sp>
    </p:spTree>
    <p:extLst>
      <p:ext uri="{BB962C8B-B14F-4D97-AF65-F5344CB8AC3E}">
        <p14:creationId xmlns:p14="http://schemas.microsoft.com/office/powerpoint/2010/main" val="17416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ENDOWMENT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4D2AD170-CC97-3093-D754-2E625D850967}"/>
              </a:ext>
            </a:extLst>
          </p:cNvPr>
          <p:cNvSpPr txBox="1"/>
          <p:nvPr/>
        </p:nvSpPr>
        <p:spPr>
          <a:xfrm>
            <a:off x="2586303" y="1687785"/>
            <a:ext cx="890656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This section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choose the allocation included in the Easy or Identity stand packages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 You have the choice between different types of allocations. However, you cannot modify the contents of an allocation.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Please note 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your choice of furniture allocation is only finalized after receiving a validation email indicating that the order has been taken into account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(r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emember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to check your spam)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7BB221-CC5C-7A73-B4E4-EA571567F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683424"/>
            <a:ext cx="2057687" cy="162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19BD5849-E23B-CA5A-9718-651B525B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3" y="3261214"/>
            <a:ext cx="6959600" cy="33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6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Props1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82646</TotalTime>
  <Words>1482</Words>
  <Application>Microsoft Office PowerPoint</Application>
  <PresentationFormat>Grand écran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Office Theme</vt:lpstr>
      <vt:lpstr>2_Office Theme</vt:lpstr>
      <vt:lpstr>3_Office Theme</vt:lpstr>
      <vt:lpstr>Présentation PowerPoint</vt:lpstr>
      <vt:lpstr>TABLE OF CONTENTS</vt:lpstr>
      <vt:lpstr>GLOSSARY</vt:lpstr>
      <vt:lpstr>HOW TO LOG IN TO YOUR COMPANY SPACE ?</vt:lpstr>
      <vt:lpstr>HOMEPAGE OF YOUR COMPANY HUB</vt:lpstr>
      <vt:lpstr>EDIT MY PROFILE</vt:lpstr>
      <vt:lpstr>EDIT MY PROFILE - COMPANY ADMINISTRATOR TAB</vt:lpstr>
      <vt:lpstr>SHARERS</vt:lpstr>
      <vt:lpstr>ENDOWMENT</vt:lpstr>
      <vt:lpstr>EXHIBITORS CATALOGUE</vt:lpstr>
      <vt:lpstr>Lead Manager App (ex-Emperia) : THE LEAD GENERATION SOLUTION Mobile App to scan visitors' badge</vt:lpstr>
      <vt:lpstr>Lead Manager App (ex-Emperia): THE LEAD GENERATION SOLUTION Download your leads</vt:lpstr>
      <vt:lpstr>MANAGE YOUR COMPANY BADGES Managing delegates registrations in your stand quota</vt:lpstr>
      <vt:lpstr>MANAGE YOUR COMPANY BADGES Managing delegates registrations in your stand quota</vt:lpstr>
      <vt:lpstr>INVITE MANAGER</vt:lpstr>
      <vt:lpstr>COMPANY DASHBOARD ANALYTICS</vt:lpstr>
      <vt:lpstr>PREPARE MY STAND</vt:lpstr>
      <vt:lpstr>DECLARE MY SERVICE PROVIDERS</vt:lpstr>
      <vt:lpstr>MAKE YOUR SHOW A SUCCESS</vt:lpstr>
      <vt:lpstr>NEED ANY ASSISTANCE?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176</cp:revision>
  <dcterms:created xsi:type="dcterms:W3CDTF">2023-09-29T12:40:57Z</dcterms:created>
  <dcterms:modified xsi:type="dcterms:W3CDTF">2026-03-04T13:46:03Z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